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58" r:id="rId3"/>
    <p:sldId id="289" r:id="rId4"/>
    <p:sldId id="259" r:id="rId5"/>
    <p:sldId id="263" r:id="rId6"/>
    <p:sldId id="270" r:id="rId7"/>
    <p:sldId id="290" r:id="rId8"/>
    <p:sldId id="291" r:id="rId9"/>
    <p:sldId id="269" r:id="rId10"/>
    <p:sldId id="292" r:id="rId11"/>
    <p:sldId id="274" r:id="rId12"/>
    <p:sldId id="276" r:id="rId13"/>
    <p:sldId id="288" r:id="rId14"/>
    <p:sldId id="287" r:id="rId15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17"/>
    </p:embeddedFont>
    <p:embeddedFont>
      <p:font typeface="Bebas Neue" panose="020B0606020202050201" pitchFamily="34" charset="0"/>
      <p:regular r:id="rId18"/>
    </p:embeddedFont>
    <p:embeddedFont>
      <p:font typeface="Montserrat" pitchFamily="2" charset="0"/>
      <p:regular r:id="rId19"/>
      <p:bold r:id="rId20"/>
      <p:italic r:id="rId21"/>
      <p:boldItalic r:id="rId22"/>
    </p:embeddedFont>
    <p:embeddedFont>
      <p:font typeface="Montserrat Black" panose="020F0502020204030204" pitchFamily="34" charset="0"/>
      <p:bold r:id="rId23"/>
      <p:italic r:id="rId24"/>
      <p:boldItalic r:id="rId25"/>
    </p:embeddedFont>
    <p:embeddedFont>
      <p:font typeface="Nunito Light" panose="020F0302020204030204" pitchFamily="3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175161-76D8-41F4-A294-C7D1F9286B3D}">
  <a:tblStyle styleId="{5E175161-76D8-41F4-A294-C7D1F9286B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42" d="100"/>
          <a:sy n="142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11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80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561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734a882cf6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734a882cf6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85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1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4" r:id="rId10"/>
    <p:sldLayoutId id="2147483667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reuters.com/legal/litigation/us-judge-finds-flaws-artists-lawsuit-against-ai-companies-2023-07-19/" TargetMode="External"/><Relationship Id="rId7" Type="http://schemas.openxmlformats.org/officeDocument/2006/relationships/image" Target="../media/image4.png"/><Relationship Id="rId12" Type="http://schemas.openxmlformats.org/officeDocument/2006/relationships/hyperlink" Target="https://www.theverge.com/23444685/generative-ai-copyright-infringement-legal-fair-use-training-da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twitter.com/kortizart/status/1614460962756780034?ref_src=twsrc%5Etfw%7Ctwcamp%5Etweetembed%7Ctwterm%5E1614460962756780034%7Ctwgr%5Efd5ac6704cea0f4908712ad798d1a97e5e111a7f%7Ctwcon%5Es1_&amp;ref_url=https%3A%2F%2Fwww.theverge.com%2F2023%2F1%2F16%2F23557098%2Fgenerative-ai-art-copyright-legal-lawsuit-stable-diffusion-midjourney-deviantart" TargetMode="External"/><Relationship Id="rId11" Type="http://schemas.openxmlformats.org/officeDocument/2006/relationships/hyperlink" Target="https://en.wikipedia.org/wiki/Th&#233;&#226;tre_D%27op&#233;ra_Spatial" TargetMode="External"/><Relationship Id="rId5" Type="http://schemas.openxmlformats.org/officeDocument/2006/relationships/hyperlink" Target="https://ru.scribd.com/document/681174239/Order-on-motion-to-dismiss" TargetMode="External"/><Relationship Id="rId10" Type="http://schemas.openxmlformats.org/officeDocument/2006/relationships/hyperlink" Target="https://en.wikipedia.org/wiki/Alice_and_Sparkle" TargetMode="External"/><Relationship Id="rId4" Type="http://schemas.openxmlformats.org/officeDocument/2006/relationships/hyperlink" Target="https://www.theverge.com/2023/1/16/23557098/generative-ai-art-copyright-legal-lawsuit-stable-diffusion-midjourney-deviantart" TargetMode="External"/><Relationship Id="rId9" Type="http://schemas.openxmlformats.org/officeDocument/2006/relationships/hyperlink" Target="https://www.forbes.com/sites/mattnovak/2023/03/26/that-viral-image-of-pope-francis-wearing-a-white-puffer-coat-is-totally-fake/?sh=6b1a49971c6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ARTIFICIAL INTELLIGENCE</a:t>
            </a:r>
            <a:br>
              <a:rPr lang="en-US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MIDJOURNEY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4635526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Calancea Catalin MI-222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037384" y="1171640"/>
            <a:ext cx="4294800" cy="2261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2023, </a:t>
            </a:r>
            <a:r>
              <a:rPr lang="en-US" dirty="0" err="1"/>
              <a:t>Midjourney</a:t>
            </a:r>
            <a:r>
              <a:rPr lang="en-US" dirty="0"/>
              <a:t> a </a:t>
            </a:r>
            <a:r>
              <a:rPr lang="en-US" dirty="0" err="1"/>
              <a:t>implementat</a:t>
            </a:r>
            <a:r>
              <a:rPr lang="en-US" dirty="0"/>
              <a:t> un </a:t>
            </a:r>
            <a:r>
              <a:rPr lang="en-US" dirty="0" err="1"/>
              <a:t>mecanism</a:t>
            </a:r>
            <a:r>
              <a:rPr lang="en-US" dirty="0"/>
              <a:t> de </a:t>
            </a:r>
            <a:r>
              <a:rPr lang="en-US" dirty="0" err="1"/>
              <a:t>moderare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pe un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cuvinte</a:t>
            </a:r>
            <a:r>
              <a:rPr lang="en-US" dirty="0"/>
              <a:t> </a:t>
            </a:r>
            <a:r>
              <a:rPr lang="en-US" dirty="0" err="1"/>
              <a:t>interzise</a:t>
            </a:r>
            <a:r>
              <a:rPr lang="en-US" dirty="0"/>
              <a:t>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metodă</a:t>
            </a:r>
            <a:r>
              <a:rPr lang="en-US" dirty="0"/>
              <a:t> a </a:t>
            </a:r>
            <a:r>
              <a:rPr lang="en-US" dirty="0" err="1"/>
              <a:t>interzis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limbajului</a:t>
            </a:r>
            <a:r>
              <a:rPr lang="en-US" dirty="0"/>
              <a:t> </a:t>
            </a:r>
            <a:r>
              <a:rPr lang="en-US" dirty="0" err="1"/>
              <a:t>asociat</a:t>
            </a:r>
            <a:r>
              <a:rPr lang="en-US" dirty="0"/>
              <a:t> cu </a:t>
            </a:r>
            <a:r>
              <a:rPr lang="en-US" dirty="0" err="1"/>
              <a:t>conținut</a:t>
            </a:r>
            <a:r>
              <a:rPr lang="en-US" dirty="0"/>
              <a:t> explicit,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teme</a:t>
            </a:r>
            <a:r>
              <a:rPr lang="en-US" dirty="0"/>
              <a:t> </a:t>
            </a:r>
            <a:r>
              <a:rPr lang="en-US" dirty="0" err="1"/>
              <a:t>sexuale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pornografice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violență</a:t>
            </a:r>
            <a:r>
              <a:rPr lang="en-US" dirty="0"/>
              <a:t> </a:t>
            </a:r>
            <a:r>
              <a:rPr lang="en-US" dirty="0" err="1"/>
              <a:t>extremă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plus, </a:t>
            </a:r>
            <a:r>
              <a:rPr lang="en-US" dirty="0" err="1"/>
              <a:t>sistemul</a:t>
            </a:r>
            <a:r>
              <a:rPr lang="en-US" dirty="0"/>
              <a:t> a </a:t>
            </a:r>
            <a:r>
              <a:rPr lang="en-US" dirty="0" err="1"/>
              <a:t>interzis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cuvinte</a:t>
            </a:r>
            <a:r>
              <a:rPr lang="en-US" dirty="0"/>
              <a:t> </a:t>
            </a:r>
            <a:r>
              <a:rPr lang="en-US" dirty="0" err="1"/>
              <a:t>individuale</a:t>
            </a:r>
            <a:r>
              <a:rPr lang="en-US" dirty="0"/>
              <a:t>, </a:t>
            </a:r>
            <a:r>
              <a:rPr lang="en-US" dirty="0" err="1"/>
              <a:t>inclusiv</a:t>
            </a:r>
            <a:r>
              <a:rPr lang="en-US" dirty="0"/>
              <a:t> </a:t>
            </a:r>
            <a:r>
              <a:rPr lang="en-US" dirty="0" err="1"/>
              <a:t>personalități</a:t>
            </a:r>
            <a:r>
              <a:rPr lang="en-US" dirty="0"/>
              <a:t> </a:t>
            </a:r>
            <a:r>
              <a:rPr lang="en-US" dirty="0" err="1"/>
              <a:t>religioase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politice</a:t>
            </a:r>
            <a:r>
              <a:rPr lang="en-US" dirty="0"/>
              <a:t> precum Allah </a:t>
            </a:r>
            <a:r>
              <a:rPr lang="en-US" dirty="0" err="1"/>
              <a:t>sau</a:t>
            </a:r>
            <a:r>
              <a:rPr lang="en-US" dirty="0"/>
              <a:t> Xi Jinping. 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49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Instanta</a:t>
            </a:r>
            <a:r>
              <a:rPr lang="en" dirty="0"/>
              <a:t> de </a:t>
            </a:r>
            <a:r>
              <a:rPr lang="en" dirty="0" err="1"/>
              <a:t>judecata</a:t>
            </a:r>
            <a:endParaRPr dirty="0"/>
          </a:p>
        </p:txBody>
      </p:sp>
      <p:sp>
        <p:nvSpPr>
          <p:cNvPr id="1873" name="Google Shape;1873;p53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 13 </a:t>
            </a:r>
            <a:r>
              <a:rPr lang="en-US" dirty="0" err="1"/>
              <a:t>ianuarie</a:t>
            </a:r>
            <a:r>
              <a:rPr lang="en-US" dirty="0"/>
              <a:t> 2023,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artiști</a:t>
            </a:r>
            <a:r>
              <a:rPr lang="en-US" dirty="0"/>
              <a:t> — Sarah Andersen, Kelly McKernan </a:t>
            </a:r>
            <a:r>
              <a:rPr lang="en-US" dirty="0" err="1"/>
              <a:t>și</a:t>
            </a:r>
            <a:r>
              <a:rPr lang="en-US" dirty="0"/>
              <a:t> Carla Ortiz — au </a:t>
            </a:r>
            <a:r>
              <a:rPr lang="en-US" dirty="0" err="1"/>
              <a:t>intentat</a:t>
            </a:r>
            <a:r>
              <a:rPr lang="en-US" dirty="0"/>
              <a:t> un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drepturi</a:t>
            </a:r>
            <a:r>
              <a:rPr lang="en-US" dirty="0"/>
              <a:t> de </a:t>
            </a:r>
            <a:r>
              <a:rPr lang="en-US" dirty="0" err="1"/>
              <a:t>autor</a:t>
            </a:r>
            <a:r>
              <a:rPr lang="en-US" dirty="0"/>
              <a:t> </a:t>
            </a:r>
            <a:r>
              <a:rPr lang="en-US" dirty="0" err="1"/>
              <a:t>împotriva</a:t>
            </a:r>
            <a:r>
              <a:rPr lang="en-US" dirty="0"/>
              <a:t> Stability AI, </a:t>
            </a:r>
            <a:r>
              <a:rPr lang="en-US" dirty="0" err="1"/>
              <a:t>Midjourney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DeviantArt, </a:t>
            </a:r>
            <a:r>
              <a:rPr lang="en-US" dirty="0" err="1"/>
              <a:t>susținând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companiile</a:t>
            </a:r>
            <a:r>
              <a:rPr lang="en-US" dirty="0"/>
              <a:t> au </a:t>
            </a:r>
            <a:r>
              <a:rPr lang="en-US" dirty="0" err="1"/>
              <a:t>încălcat</a:t>
            </a:r>
            <a:r>
              <a:rPr lang="en-US" dirty="0"/>
              <a:t> </a:t>
            </a:r>
            <a:r>
              <a:rPr lang="en-US" dirty="0" err="1"/>
              <a:t>drepturile</a:t>
            </a:r>
            <a:r>
              <a:rPr lang="en-US" dirty="0"/>
              <a:t> a </a:t>
            </a:r>
            <a:r>
              <a:rPr lang="en-US" dirty="0" err="1"/>
              <a:t>milioane</a:t>
            </a:r>
            <a:r>
              <a:rPr lang="en-US" dirty="0"/>
              <a:t> de </a:t>
            </a:r>
            <a:r>
              <a:rPr lang="en-US" dirty="0" err="1"/>
              <a:t>artiști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instrumentelor</a:t>
            </a:r>
            <a:r>
              <a:rPr lang="en-US" dirty="0"/>
              <a:t> AI pe </a:t>
            </a:r>
            <a:r>
              <a:rPr lang="en-US" dirty="0" err="1"/>
              <a:t>cinci</a:t>
            </a:r>
            <a:r>
              <a:rPr lang="en-US" dirty="0"/>
              <a:t> </a:t>
            </a:r>
            <a:r>
              <a:rPr lang="en-US" dirty="0" err="1"/>
              <a:t>miliarde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fără</a:t>
            </a:r>
            <a:r>
              <a:rPr lang="en-US" dirty="0"/>
              <a:t> </a:t>
            </a:r>
            <a:r>
              <a:rPr lang="en-US" dirty="0" err="1"/>
              <a:t>acordul</a:t>
            </a:r>
            <a:r>
              <a:rPr lang="en-US" dirty="0"/>
              <a:t> </a:t>
            </a:r>
            <a:r>
              <a:rPr lang="en-US" dirty="0" err="1"/>
              <a:t>artiștilor</a:t>
            </a:r>
            <a:r>
              <a:rPr lang="en-US" dirty="0"/>
              <a:t> </a:t>
            </a:r>
            <a:r>
              <a:rPr lang="en-US" dirty="0" err="1"/>
              <a:t>originali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Procesul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intentat</a:t>
            </a:r>
            <a:r>
              <a:rPr lang="en-US" dirty="0"/>
              <a:t> la San Francisco de </a:t>
            </a:r>
            <a:r>
              <a:rPr lang="en-US" dirty="0" err="1"/>
              <a:t>avocatul</a:t>
            </a:r>
            <a:r>
              <a:rPr lang="en-US" dirty="0"/>
              <a:t> Matthew </a:t>
            </a:r>
            <a:r>
              <a:rPr lang="en-US" dirty="0" err="1"/>
              <a:t>Butterick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parteneriat</a:t>
            </a:r>
            <a:r>
              <a:rPr lang="en-US" dirty="0"/>
              <a:t> cu </a:t>
            </a:r>
            <a:r>
              <a:rPr lang="en-US" dirty="0" err="1"/>
              <a:t>firma</a:t>
            </a:r>
            <a:r>
              <a:rPr lang="en-US" dirty="0"/>
              <a:t> de </a:t>
            </a:r>
            <a:r>
              <a:rPr lang="en-US" dirty="0" err="1"/>
              <a:t>avocatură</a:t>
            </a:r>
            <a:r>
              <a:rPr lang="en-US" dirty="0"/>
              <a:t> Joseph </a:t>
            </a:r>
            <a:r>
              <a:rPr lang="en-US" dirty="0" err="1"/>
              <a:t>Savery</a:t>
            </a:r>
            <a:r>
              <a:rPr lang="en-US" dirty="0"/>
              <a:t>, </a:t>
            </a:r>
            <a:r>
              <a:rPr lang="en-US" dirty="0" err="1"/>
              <a:t>aceeași</a:t>
            </a:r>
            <a:r>
              <a:rPr lang="en-US" dirty="0"/>
              <a:t> </a:t>
            </a:r>
            <a:r>
              <a:rPr lang="en-US" dirty="0" err="1"/>
              <a:t>echipă</a:t>
            </a:r>
            <a:r>
              <a:rPr lang="en-US" dirty="0"/>
              <a:t> care </a:t>
            </a:r>
            <a:r>
              <a:rPr lang="en-US" dirty="0" err="1"/>
              <a:t>contestă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instanță</a:t>
            </a:r>
            <a:r>
              <a:rPr lang="en-US" dirty="0"/>
              <a:t> Microsoft, GitHub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OpenAI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512140" y="1313234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iulie</a:t>
            </a:r>
            <a:r>
              <a:rPr lang="en-US" dirty="0"/>
              <a:t> 2023, </a:t>
            </a:r>
            <a:r>
              <a:rPr lang="en-US" dirty="0" err="1"/>
              <a:t>judecătorul</a:t>
            </a:r>
            <a:r>
              <a:rPr lang="en-US" dirty="0"/>
              <a:t> de district din SUA William Orrick a </a:t>
            </a:r>
            <a:r>
              <a:rPr lang="en-US" dirty="0" err="1"/>
              <a:t>avut</a:t>
            </a:r>
            <a:r>
              <a:rPr lang="en-US" dirty="0"/>
              <a:t> </a:t>
            </a:r>
            <a:r>
              <a:rPr lang="en-US" dirty="0" err="1"/>
              <a:t>tendința</a:t>
            </a:r>
            <a:r>
              <a:rPr lang="en-US" dirty="0"/>
              <a:t> de a </a:t>
            </a:r>
            <a:r>
              <a:rPr lang="en-US" dirty="0" err="1"/>
              <a:t>respinge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parte</a:t>
            </a:r>
            <a:r>
              <a:rPr lang="en-US" dirty="0"/>
              <a:t> a </a:t>
            </a:r>
            <a:r>
              <a:rPr lang="en-US" dirty="0" err="1"/>
              <a:t>procesului</a:t>
            </a:r>
            <a:r>
              <a:rPr lang="en-US" dirty="0"/>
              <a:t> </a:t>
            </a:r>
            <a:r>
              <a:rPr lang="en-US" dirty="0" err="1"/>
              <a:t>introdus</a:t>
            </a:r>
            <a:r>
              <a:rPr lang="en-US" dirty="0"/>
              <a:t> de Andersen, McKernan </a:t>
            </a:r>
            <a:r>
              <a:rPr lang="en-US" dirty="0" err="1"/>
              <a:t>și</a:t>
            </a:r>
            <a:r>
              <a:rPr lang="en-US" dirty="0"/>
              <a:t> Ortiz, </a:t>
            </a:r>
            <a:r>
              <a:rPr lang="en-US" dirty="0" err="1"/>
              <a:t>dar</a:t>
            </a:r>
            <a:r>
              <a:rPr lang="en-US" dirty="0"/>
              <a:t> le-a </a:t>
            </a:r>
            <a:r>
              <a:rPr lang="en-US" dirty="0" err="1"/>
              <a:t>permis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depună</a:t>
            </a:r>
            <a:r>
              <a:rPr lang="en-US" dirty="0"/>
              <a:t> o </a:t>
            </a:r>
            <a:r>
              <a:rPr lang="en-US" dirty="0" err="1"/>
              <a:t>nouă</a:t>
            </a:r>
            <a:r>
              <a:rPr lang="en-US" dirty="0"/>
              <a:t> </a:t>
            </a:r>
            <a:r>
              <a:rPr lang="en-US" dirty="0" err="1"/>
              <a:t>plângere.Orrick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de </a:t>
            </a:r>
            <a:r>
              <a:rPr lang="en-US" dirty="0" err="1"/>
              <a:t>acord</a:t>
            </a:r>
            <a:r>
              <a:rPr lang="en-US" dirty="0"/>
              <a:t> cu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companii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imaginile</a:t>
            </a:r>
            <a:r>
              <a:rPr lang="en-US" dirty="0"/>
              <a:t> pe care </a:t>
            </a:r>
            <a:r>
              <a:rPr lang="en-US" dirty="0" err="1"/>
              <a:t>sistemele</a:t>
            </a:r>
            <a:r>
              <a:rPr lang="en-US" dirty="0"/>
              <a:t> le-au </a:t>
            </a:r>
            <a:r>
              <a:rPr lang="en-US" dirty="0" err="1"/>
              <a:t>creat</a:t>
            </a:r>
            <a:r>
              <a:rPr lang="en-US" dirty="0"/>
              <a:t> de </a:t>
            </a:r>
            <a:r>
              <a:rPr lang="en-US" dirty="0" err="1"/>
              <a:t>fapt</a:t>
            </a:r>
            <a:r>
              <a:rPr lang="en-US" dirty="0"/>
              <a:t> nu au </a:t>
            </a:r>
            <a:r>
              <a:rPr lang="en-US" dirty="0" err="1"/>
              <a:t>încălcat</a:t>
            </a:r>
            <a:r>
              <a:rPr lang="en-US" dirty="0"/>
              <a:t> </a:t>
            </a:r>
            <a:r>
              <a:rPr lang="en-US" dirty="0" err="1"/>
              <a:t>drepturile</a:t>
            </a:r>
            <a:r>
              <a:rPr lang="en-US" dirty="0"/>
              <a:t> de </a:t>
            </a:r>
            <a:r>
              <a:rPr lang="en-US" dirty="0" err="1"/>
              <a:t>autor</a:t>
            </a:r>
            <a:r>
              <a:rPr lang="en-US" dirty="0"/>
              <a:t> ale </a:t>
            </a:r>
            <a:r>
              <a:rPr lang="en-US" dirty="0" err="1"/>
              <a:t>artiștilor</a:t>
            </a:r>
            <a:r>
              <a:rPr lang="en-US" dirty="0"/>
              <a:t>. </a:t>
            </a:r>
            <a:r>
              <a:rPr lang="en-US" dirty="0" err="1"/>
              <a:t>Creatorii</a:t>
            </a:r>
            <a:r>
              <a:rPr lang="en-US" dirty="0"/>
              <a:t> de </a:t>
            </a:r>
            <a:r>
              <a:rPr lang="en-US" dirty="0" err="1"/>
              <a:t>instrumente</a:t>
            </a:r>
            <a:r>
              <a:rPr lang="en-US" dirty="0"/>
              <a:t> </a:t>
            </a:r>
            <a:r>
              <a:rPr lang="en-US" dirty="0" err="1"/>
              <a:t>artistice</a:t>
            </a:r>
            <a:r>
              <a:rPr lang="en-US" dirty="0"/>
              <a:t> de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</a:t>
            </a:r>
            <a:r>
              <a:rPr lang="en-US" dirty="0" err="1"/>
              <a:t>susțin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general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predarea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software la date </a:t>
            </a:r>
            <a:r>
              <a:rPr lang="en-US" dirty="0" err="1"/>
              <a:t>protejate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drepturi</a:t>
            </a:r>
            <a:r>
              <a:rPr lang="en-US" dirty="0"/>
              <a:t> de </a:t>
            </a:r>
            <a:r>
              <a:rPr lang="en-US" dirty="0" err="1"/>
              <a:t>autor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acoperită</a:t>
            </a:r>
            <a:r>
              <a:rPr lang="en-US" dirty="0"/>
              <a:t> (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puțin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SUA) de </a:t>
            </a:r>
            <a:r>
              <a:rPr lang="en-US" dirty="0" err="1"/>
              <a:t>doctrina</a:t>
            </a:r>
            <a:r>
              <a:rPr lang="en-US" dirty="0"/>
              <a:t> </a:t>
            </a:r>
            <a:r>
              <a:rPr lang="en-US" dirty="0" err="1"/>
              <a:t>utilizării</a:t>
            </a:r>
            <a:r>
              <a:rPr lang="en-US" dirty="0"/>
              <a:t> </a:t>
            </a:r>
            <a:r>
              <a:rPr lang="en-US" dirty="0" err="1"/>
              <a:t>loiale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1920" name="Google Shape;1920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21" name="Google Shape;192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24" name="Google Shape;1924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27" name="Google Shape;1927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72;p53">
            <a:extLst>
              <a:ext uri="{FF2B5EF4-FFF2-40B4-BE49-F238E27FC236}">
                <a16:creationId xmlns:a16="http://schemas.microsoft.com/office/drawing/2014/main" id="{8DE1744C-8D78-A19D-38DA-734DEDEC71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Instanta</a:t>
            </a:r>
            <a:r>
              <a:rPr lang="en" dirty="0"/>
              <a:t> de </a:t>
            </a:r>
            <a:r>
              <a:rPr lang="en" dirty="0" err="1"/>
              <a:t>judecata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Instanta</a:t>
            </a:r>
            <a:r>
              <a:rPr lang="en" dirty="0"/>
              <a:t> de </a:t>
            </a:r>
            <a:r>
              <a:rPr lang="en" dirty="0" err="1"/>
              <a:t>judecata</a:t>
            </a:r>
            <a:endParaRPr dirty="0"/>
          </a:p>
        </p:txBody>
      </p:sp>
      <p:sp>
        <p:nvSpPr>
          <p:cNvPr id="1873" name="Google Shape;1873;p53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Instanta</a:t>
            </a:r>
            <a:r>
              <a:rPr lang="en-US" dirty="0"/>
              <a:t>, </a:t>
            </a:r>
            <a:r>
              <a:rPr lang="en-US" dirty="0" err="1"/>
              <a:t>intentata</a:t>
            </a:r>
            <a:r>
              <a:rPr lang="en-US" dirty="0"/>
              <a:t> de </a:t>
            </a:r>
            <a:r>
              <a:rPr lang="en-US" dirty="0" err="1"/>
              <a:t>Butterick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firma</a:t>
            </a:r>
            <a:r>
              <a:rPr lang="en-US" dirty="0"/>
              <a:t> de </a:t>
            </a:r>
            <a:r>
              <a:rPr lang="en-US" dirty="0" err="1"/>
              <a:t>avocatură</a:t>
            </a:r>
            <a:r>
              <a:rPr lang="en-US" dirty="0"/>
              <a:t> Joseph </a:t>
            </a:r>
            <a:r>
              <a:rPr lang="en-US" dirty="0" err="1"/>
              <a:t>Saveri</a:t>
            </a:r>
            <a:r>
              <a:rPr lang="en-US" dirty="0"/>
              <a:t>, a </a:t>
            </a:r>
            <a:r>
              <a:rPr lang="en-US" dirty="0" err="1"/>
              <a:t>fost</a:t>
            </a:r>
            <a:r>
              <a:rPr lang="en-US" dirty="0"/>
              <a:t>, 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criticat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conține</a:t>
            </a:r>
            <a:r>
              <a:rPr lang="en-US" dirty="0"/>
              <a:t> </a:t>
            </a:r>
            <a:r>
              <a:rPr lang="en-US" dirty="0" err="1"/>
              <a:t>inexactități</a:t>
            </a:r>
            <a:r>
              <a:rPr lang="en-US" dirty="0"/>
              <a:t> </a:t>
            </a:r>
            <a:r>
              <a:rPr lang="en-US" dirty="0" err="1"/>
              <a:t>tehnice</a:t>
            </a:r>
            <a:r>
              <a:rPr lang="en-US" dirty="0"/>
              <a:t>. 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Butterick</a:t>
            </a:r>
            <a:r>
              <a:rPr lang="en-US" dirty="0"/>
              <a:t> </a:t>
            </a:r>
            <a:r>
              <a:rPr lang="en-US" dirty="0" err="1"/>
              <a:t>susține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modelele</a:t>
            </a:r>
            <a:r>
              <a:rPr lang="en-US" dirty="0"/>
              <a:t> de </a:t>
            </a:r>
            <a:r>
              <a:rPr lang="en-US" dirty="0" err="1"/>
              <a:t>artă</a:t>
            </a:r>
            <a:r>
              <a:rPr lang="en-US" dirty="0"/>
              <a:t> AI „</a:t>
            </a:r>
            <a:r>
              <a:rPr lang="en-US" dirty="0" err="1"/>
              <a:t>stochează</a:t>
            </a:r>
            <a:r>
              <a:rPr lang="en-US" dirty="0"/>
              <a:t> </a:t>
            </a:r>
            <a:r>
              <a:rPr lang="en-US" dirty="0" err="1"/>
              <a:t>copii</a:t>
            </a:r>
            <a:r>
              <a:rPr lang="en-US" dirty="0"/>
              <a:t> </a:t>
            </a:r>
            <a:r>
              <a:rPr lang="en-US" dirty="0" err="1"/>
              <a:t>comprimate</a:t>
            </a:r>
            <a:r>
              <a:rPr lang="en-US" dirty="0"/>
              <a:t> ale </a:t>
            </a:r>
            <a:r>
              <a:rPr lang="en-US" dirty="0" err="1"/>
              <a:t>imaginilor</a:t>
            </a:r>
            <a:r>
              <a:rPr lang="en-US" dirty="0"/>
              <a:t> de </a:t>
            </a:r>
            <a:r>
              <a:rPr lang="en-US" dirty="0" err="1"/>
              <a:t>antrenament</a:t>
            </a:r>
            <a:r>
              <a:rPr lang="en-US" dirty="0"/>
              <a:t> [cu </a:t>
            </a:r>
            <a:r>
              <a:rPr lang="en-US" dirty="0" err="1"/>
              <a:t>drept</a:t>
            </a:r>
            <a:r>
              <a:rPr lang="en-US" dirty="0"/>
              <a:t> de </a:t>
            </a:r>
            <a:r>
              <a:rPr lang="en-US" dirty="0" err="1"/>
              <a:t>autor</a:t>
            </a:r>
            <a:r>
              <a:rPr lang="en-US" dirty="0"/>
              <a:t>]”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le „</a:t>
            </a:r>
            <a:r>
              <a:rPr lang="en-US" dirty="0" err="1"/>
              <a:t>recombină</a:t>
            </a:r>
            <a:r>
              <a:rPr lang="en-US" dirty="0"/>
              <a:t>”; </a:t>
            </a:r>
            <a:r>
              <a:rPr lang="en-US" dirty="0" err="1"/>
              <a:t>funcționează</a:t>
            </a:r>
            <a:r>
              <a:rPr lang="en-US" dirty="0"/>
              <a:t> ca un „instrument de </a:t>
            </a:r>
            <a:r>
              <a:rPr lang="en-US" dirty="0" err="1"/>
              <a:t>colaj</a:t>
            </a:r>
            <a:r>
              <a:rPr lang="en-US" dirty="0"/>
              <a:t> al </a:t>
            </a:r>
            <a:r>
              <a:rPr lang="en-US" dirty="0" err="1"/>
              <a:t>secolului</a:t>
            </a:r>
            <a:r>
              <a:rPr lang="en-US" dirty="0"/>
              <a:t> XXI”. Cu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acestea</a:t>
            </a:r>
            <a:r>
              <a:rPr lang="en-US" dirty="0"/>
              <a:t>, </a:t>
            </a:r>
            <a:r>
              <a:rPr lang="en-US" dirty="0" err="1"/>
              <a:t>modelele</a:t>
            </a:r>
            <a:r>
              <a:rPr lang="en-US" dirty="0"/>
              <a:t> de </a:t>
            </a:r>
            <a:r>
              <a:rPr lang="en-US" dirty="0" err="1"/>
              <a:t>artă</a:t>
            </a:r>
            <a:r>
              <a:rPr lang="en-US" dirty="0"/>
              <a:t> AI nu </a:t>
            </a:r>
            <a:r>
              <a:rPr lang="en-US" dirty="0" err="1"/>
              <a:t>stochează</a:t>
            </a:r>
            <a:r>
              <a:rPr lang="en-US" dirty="0"/>
              <a:t> </a:t>
            </a:r>
            <a:r>
              <a:rPr lang="en-US" dirty="0" err="1"/>
              <a:t>deloc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, ci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degrabă</a:t>
            </a:r>
            <a:r>
              <a:rPr lang="en-US" dirty="0"/>
              <a:t> </a:t>
            </a:r>
            <a:r>
              <a:rPr lang="en-US" dirty="0" err="1"/>
              <a:t>reprezentări</a:t>
            </a:r>
            <a:r>
              <a:rPr lang="en-US" dirty="0"/>
              <a:t> </a:t>
            </a:r>
            <a:r>
              <a:rPr lang="en-US" dirty="0" err="1"/>
              <a:t>matematice</a:t>
            </a:r>
            <a:r>
              <a:rPr lang="en-US" dirty="0"/>
              <a:t> ale </a:t>
            </a:r>
            <a:r>
              <a:rPr lang="en-US" dirty="0" err="1"/>
              <a:t>modelelor</a:t>
            </a:r>
            <a:r>
              <a:rPr lang="en-US" dirty="0"/>
              <a:t> </a:t>
            </a:r>
            <a:r>
              <a:rPr lang="en-US" dirty="0" err="1"/>
              <a:t>asamblate</a:t>
            </a:r>
            <a:r>
              <a:rPr lang="en-US" dirty="0"/>
              <a:t> din </a:t>
            </a:r>
            <a:r>
              <a:rPr lang="en-US" dirty="0" err="1"/>
              <a:t>acele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. De </a:t>
            </a:r>
            <a:r>
              <a:rPr lang="en-US" dirty="0" err="1"/>
              <a:t>asemenea</a:t>
            </a:r>
            <a:r>
              <a:rPr lang="en-US" dirty="0"/>
              <a:t>, software-</a:t>
            </a:r>
            <a:r>
              <a:rPr lang="en-US" dirty="0" err="1"/>
              <a:t>ul</a:t>
            </a:r>
            <a:r>
              <a:rPr lang="en-US" dirty="0"/>
              <a:t> nu </a:t>
            </a:r>
            <a:r>
              <a:rPr lang="en-US" dirty="0" err="1"/>
              <a:t>asamblează</a:t>
            </a:r>
            <a:r>
              <a:rPr lang="en-US" dirty="0"/>
              <a:t> </a:t>
            </a:r>
            <a:r>
              <a:rPr lang="en-US" dirty="0" err="1"/>
              <a:t>bucăți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colaj</a:t>
            </a:r>
            <a:r>
              <a:rPr lang="en-US" dirty="0"/>
              <a:t>, ci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degrabă</a:t>
            </a:r>
            <a:r>
              <a:rPr lang="en-US" dirty="0"/>
              <a:t> </a:t>
            </a:r>
            <a:r>
              <a:rPr lang="en-US" dirty="0" err="1"/>
              <a:t>creează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de la zero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acestor</a:t>
            </a:r>
            <a:r>
              <a:rPr lang="en-US" dirty="0"/>
              <a:t> </a:t>
            </a:r>
            <a:r>
              <a:rPr lang="en-US" dirty="0" err="1"/>
              <a:t>reprezentări</a:t>
            </a:r>
            <a:r>
              <a:rPr lang="en-US" dirty="0"/>
              <a:t> </a:t>
            </a:r>
            <a:r>
              <a:rPr lang="en-US" dirty="0" err="1"/>
              <a:t>matematice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1874" name="Google Shape;1874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75" name="Google Shape;187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802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Materiale</a:t>
            </a:r>
            <a:r>
              <a:rPr lang="en-US" dirty="0"/>
              <a:t> </a:t>
            </a:r>
            <a:r>
              <a:rPr lang="en-US" dirty="0" err="1"/>
              <a:t>utilizate</a:t>
            </a:r>
            <a:endParaRPr dirty="0"/>
          </a:p>
        </p:txBody>
      </p:sp>
      <p:sp>
        <p:nvSpPr>
          <p:cNvPr id="3108" name="Google Shape;3108;p66"/>
          <p:cNvSpPr txBox="1">
            <a:spLocks noGrp="1"/>
          </p:cNvSpPr>
          <p:nvPr>
            <p:ph type="subTitle" idx="2"/>
          </p:nvPr>
        </p:nvSpPr>
        <p:spPr>
          <a:xfrm>
            <a:off x="269104" y="1293718"/>
            <a:ext cx="3383400" cy="3849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 err="1"/>
              <a:t>Judecătorul</a:t>
            </a:r>
            <a:r>
              <a:rPr lang="en-US" dirty="0"/>
              <a:t> SUA </a:t>
            </a:r>
            <a:r>
              <a:rPr lang="en-US" dirty="0" err="1"/>
              <a:t>găsește</a:t>
            </a:r>
            <a:r>
              <a:rPr lang="en-US" dirty="0"/>
              <a:t> </a:t>
            </a:r>
            <a:r>
              <a:rPr lang="en-US" dirty="0" err="1"/>
              <a:t>defecte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procesul</a:t>
            </a:r>
            <a:r>
              <a:rPr lang="en-US" dirty="0"/>
              <a:t> </a:t>
            </a:r>
            <a:r>
              <a:rPr lang="en-US" dirty="0" err="1"/>
              <a:t>artiștilor</a:t>
            </a:r>
            <a:r>
              <a:rPr lang="en-US" dirty="0"/>
              <a:t> </a:t>
            </a:r>
            <a:r>
              <a:rPr lang="en-US" dirty="0" err="1"/>
              <a:t>împotriva</a:t>
            </a:r>
            <a:r>
              <a:rPr lang="en-US" dirty="0"/>
              <a:t> </a:t>
            </a:r>
            <a:r>
              <a:rPr lang="en-US" dirty="0" err="1"/>
              <a:t>companiilor</a:t>
            </a:r>
            <a:r>
              <a:rPr lang="en-US" dirty="0"/>
              <a:t> de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Reuters.com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 err="1"/>
              <a:t>Instrumentele</a:t>
            </a:r>
            <a:r>
              <a:rPr lang="en-US" dirty="0"/>
              <a:t> de </a:t>
            </a:r>
            <a:r>
              <a:rPr lang="en-US" dirty="0" err="1"/>
              <a:t>artă</a:t>
            </a:r>
            <a:r>
              <a:rPr lang="en-US" dirty="0"/>
              <a:t> AI Stable Diffusion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Midjourney</a:t>
            </a:r>
            <a:r>
              <a:rPr lang="en-US" dirty="0"/>
              <a:t> </a:t>
            </a:r>
            <a:r>
              <a:rPr lang="en-US" dirty="0" err="1"/>
              <a:t>vizate</a:t>
            </a:r>
            <a:r>
              <a:rPr lang="en-US" dirty="0"/>
              <a:t> de un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drepturi</a:t>
            </a:r>
            <a:r>
              <a:rPr lang="en-US" dirty="0"/>
              <a:t> de </a:t>
            </a:r>
            <a:r>
              <a:rPr lang="en-US" dirty="0" err="1"/>
              <a:t>autor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Theverge.com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 err="1"/>
              <a:t>Instanta</a:t>
            </a:r>
            <a:r>
              <a:rPr lang="en-US" dirty="0"/>
              <a:t> </a:t>
            </a:r>
            <a:r>
              <a:rPr lang="en-US" dirty="0" err="1"/>
              <a:t>judecatorasca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Scribd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 err="1"/>
              <a:t>Postul</a:t>
            </a:r>
            <a:r>
              <a:rPr lang="en-US" dirty="0"/>
              <a:t> de pe Twitter : </a:t>
            </a:r>
            <a:r>
              <a:rPr lang="en-US" dirty="0">
                <a:hlinkClick r:id="rId6"/>
              </a:rPr>
              <a:t>Twitter</a:t>
            </a:r>
            <a:endParaRPr lang="en-US" u="sng" dirty="0"/>
          </a:p>
          <a:p>
            <a:pPr marL="0" indent="0">
              <a:buNone/>
            </a:pPr>
            <a:endParaRPr lang="en-US" u="sng" dirty="0"/>
          </a:p>
        </p:txBody>
      </p:sp>
      <p:grpSp>
        <p:nvGrpSpPr>
          <p:cNvPr id="3109" name="Google Shape;3109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6" name="Google Shape;3116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8" name="Google Shape;3118;p66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/>
          <p:cNvPicPr preferRelativeResize="0"/>
          <p:nvPr/>
        </p:nvPicPr>
        <p:blipFill rotWithShape="1">
          <a:blip r:embed="rId8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08;p66">
            <a:extLst>
              <a:ext uri="{FF2B5EF4-FFF2-40B4-BE49-F238E27FC236}">
                <a16:creationId xmlns:a16="http://schemas.microsoft.com/office/drawing/2014/main" id="{92C6631F-2B19-4CA1-E243-DF835C4C4374}"/>
              </a:ext>
            </a:extLst>
          </p:cNvPr>
          <p:cNvSpPr txBox="1">
            <a:spLocks/>
          </p:cNvSpPr>
          <p:nvPr/>
        </p:nvSpPr>
        <p:spPr>
          <a:xfrm>
            <a:off x="4867834" y="1489550"/>
            <a:ext cx="4007061" cy="373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en-US" dirty="0"/>
              <a:t>Imagine </a:t>
            </a:r>
            <a:r>
              <a:rPr lang="en-US" dirty="0" err="1"/>
              <a:t>virală</a:t>
            </a:r>
            <a:r>
              <a:rPr lang="en-US" dirty="0"/>
              <a:t> a </a:t>
            </a:r>
            <a:r>
              <a:rPr lang="en-US" dirty="0" err="1"/>
              <a:t>Papei</a:t>
            </a:r>
            <a:r>
              <a:rPr lang="en-US" dirty="0"/>
              <a:t> </a:t>
            </a:r>
            <a:r>
              <a:rPr lang="en-US" dirty="0" err="1"/>
              <a:t>Francisc</a:t>
            </a:r>
            <a:r>
              <a:rPr lang="en-US" dirty="0"/>
              <a:t> </a:t>
            </a:r>
            <a:r>
              <a:rPr lang="en-US" dirty="0" err="1"/>
              <a:t>purtând</a:t>
            </a:r>
            <a:r>
              <a:rPr lang="en-US" dirty="0"/>
              <a:t> o </a:t>
            </a:r>
            <a:r>
              <a:rPr lang="en-US" dirty="0" err="1"/>
              <a:t>haină</a:t>
            </a:r>
            <a:r>
              <a:rPr lang="en-US" dirty="0"/>
              <a:t> </a:t>
            </a:r>
            <a:r>
              <a:rPr lang="en-US" dirty="0" err="1"/>
              <a:t>pufă</a:t>
            </a:r>
            <a:r>
              <a:rPr lang="en-US" dirty="0"/>
              <a:t> alba : </a:t>
            </a:r>
            <a:r>
              <a:rPr lang="en-US" dirty="0">
                <a:hlinkClick r:id="rId9"/>
              </a:rPr>
              <a:t>Forbes.com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Alice and Sparkle : </a:t>
            </a:r>
            <a:r>
              <a:rPr lang="en-US" dirty="0">
                <a:hlinkClick r:id="rId10"/>
              </a:rPr>
              <a:t>Wikipedia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Théâtre </a:t>
            </a:r>
            <a:r>
              <a:rPr lang="en-US" dirty="0" err="1"/>
              <a:t>D'opéra</a:t>
            </a:r>
            <a:r>
              <a:rPr lang="en-US" dirty="0"/>
              <a:t> Spatial :</a:t>
            </a:r>
            <a:r>
              <a:rPr lang="en-US" dirty="0">
                <a:hlinkClick r:id="rId11"/>
              </a:rPr>
              <a:t>Wikipedia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 err="1"/>
              <a:t>Adevărul</a:t>
            </a:r>
            <a:r>
              <a:rPr lang="en-US" dirty="0"/>
              <a:t> </a:t>
            </a:r>
            <a:r>
              <a:rPr lang="en-US" dirty="0" err="1"/>
              <a:t>înfricoșător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drepturile</a:t>
            </a:r>
            <a:r>
              <a:rPr lang="en-US" dirty="0"/>
              <a:t> de </a:t>
            </a:r>
            <a:r>
              <a:rPr lang="en-US" dirty="0" err="1"/>
              <a:t>autor</a:t>
            </a:r>
            <a:r>
              <a:rPr lang="en-US" dirty="0"/>
              <a:t> AI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nimeni</a:t>
            </a:r>
            <a:r>
              <a:rPr lang="en-US" dirty="0"/>
              <a:t> nu </a:t>
            </a:r>
            <a:r>
              <a:rPr lang="en-US" dirty="0" err="1"/>
              <a:t>știe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întâmpla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continuare</a:t>
            </a:r>
            <a:r>
              <a:rPr lang="en-US" dirty="0"/>
              <a:t> : </a:t>
            </a:r>
            <a:r>
              <a:rPr lang="en-US" dirty="0">
                <a:hlinkClick r:id="rId12"/>
              </a:rPr>
              <a:t>Theverge</a:t>
            </a:r>
            <a:endParaRPr lang="en-US"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CURPINS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Definitie</a:t>
            </a:r>
            <a:r>
              <a:rPr lang="en" dirty="0"/>
              <a:t> , cum </a:t>
            </a:r>
            <a:r>
              <a:rPr lang="en" dirty="0" err="1"/>
              <a:t>lucreaza</a:t>
            </a:r>
            <a:r>
              <a:rPr lang="en" dirty="0"/>
              <a:t>?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MIDJOURNEY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Imagini</a:t>
            </a:r>
            <a:r>
              <a:rPr lang="en" dirty="0"/>
              <a:t> generate cu AI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EXEMPLE DE UTILIZARE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Instanta</a:t>
            </a:r>
            <a:r>
              <a:rPr lang="en-US" dirty="0"/>
              <a:t> de </a:t>
            </a:r>
            <a:r>
              <a:rPr lang="en-US" dirty="0" err="1"/>
              <a:t>judecata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COPYRIGHTS</a:t>
            </a:r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Linkuri</a:t>
            </a:r>
            <a:r>
              <a:rPr lang="en" dirty="0"/>
              <a:t> la </a:t>
            </a:r>
            <a:r>
              <a:rPr lang="en" dirty="0" err="1"/>
              <a:t>materialele</a:t>
            </a:r>
            <a:r>
              <a:rPr lang="en" dirty="0"/>
              <a:t> </a:t>
            </a:r>
            <a:r>
              <a:rPr lang="en" dirty="0" err="1"/>
              <a:t>utilizate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MATERIALE UTILIZATE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8"/>
          <p:cNvSpPr txBox="1">
            <a:spLocks noGrp="1"/>
          </p:cNvSpPr>
          <p:nvPr>
            <p:ph type="subTitle" idx="1"/>
          </p:nvPr>
        </p:nvSpPr>
        <p:spPr>
          <a:xfrm>
            <a:off x="751227" y="1024421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Midjourney</a:t>
            </a:r>
            <a:r>
              <a:rPr lang="en-US" dirty="0"/>
              <a:t>, Inc.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fondată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San Francisco, California, de David </a:t>
            </a:r>
            <a:r>
              <a:rPr lang="en-US" dirty="0" err="1"/>
              <a:t>Holz</a:t>
            </a:r>
            <a:r>
              <a:rPr lang="en-US" dirty="0"/>
              <a:t>, anterior co-</a:t>
            </a:r>
            <a:r>
              <a:rPr lang="en-US" dirty="0" err="1"/>
              <a:t>fondator</a:t>
            </a:r>
            <a:r>
              <a:rPr lang="en-US" dirty="0"/>
              <a:t> al Leap Motion. </a:t>
            </a:r>
            <a:r>
              <a:rPr lang="en-US" dirty="0" err="1"/>
              <a:t>Platforma</a:t>
            </a:r>
            <a:r>
              <a:rPr lang="en-US" dirty="0"/>
              <a:t> de </a:t>
            </a:r>
            <a:r>
              <a:rPr lang="en-US" dirty="0" err="1"/>
              <a:t>generare</a:t>
            </a:r>
            <a:r>
              <a:rPr lang="en-US" dirty="0"/>
              <a:t> de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Midjourney</a:t>
            </a:r>
            <a:r>
              <a:rPr lang="en-US" dirty="0"/>
              <a:t> a </a:t>
            </a:r>
            <a:r>
              <a:rPr lang="en-US" dirty="0" err="1"/>
              <a:t>intrat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prima </a:t>
            </a:r>
            <a:r>
              <a:rPr lang="en-US" dirty="0" err="1"/>
              <a:t>dată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beta </a:t>
            </a:r>
            <a:r>
              <a:rPr lang="en-US" dirty="0" err="1"/>
              <a:t>deschisă</a:t>
            </a:r>
            <a:r>
              <a:rPr lang="en-US" dirty="0"/>
              <a:t> pe 12 </a:t>
            </a:r>
            <a:r>
              <a:rPr lang="en-US" dirty="0" err="1"/>
              <a:t>iulie</a:t>
            </a:r>
            <a:r>
              <a:rPr lang="en-US" dirty="0"/>
              <a:t> 2022. Pe 14 </a:t>
            </a:r>
            <a:r>
              <a:rPr lang="en-US" dirty="0" err="1"/>
              <a:t>martie</a:t>
            </a:r>
            <a:r>
              <a:rPr lang="en-US" dirty="0"/>
              <a:t> 2022, </a:t>
            </a:r>
            <a:r>
              <a:rPr lang="en-US" dirty="0" err="1"/>
              <a:t>serverul</a:t>
            </a:r>
            <a:r>
              <a:rPr lang="en-US" dirty="0"/>
              <a:t> Discord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lansat</a:t>
            </a:r>
            <a:r>
              <a:rPr lang="en-US" dirty="0"/>
              <a:t> cu o </a:t>
            </a:r>
            <a:r>
              <a:rPr lang="en-US" dirty="0" err="1"/>
              <a:t>solicitare</a:t>
            </a:r>
            <a:r>
              <a:rPr lang="en-US" dirty="0"/>
              <a:t> de a 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fotografii</a:t>
            </a:r>
            <a:r>
              <a:rPr lang="en-US" dirty="0"/>
              <a:t> de </a:t>
            </a:r>
            <a:r>
              <a:rPr lang="en-US" dirty="0" err="1"/>
              <a:t>înaltă</a:t>
            </a:r>
            <a:r>
              <a:rPr lang="en-US" dirty="0"/>
              <a:t> </a:t>
            </a:r>
            <a:r>
              <a:rPr lang="en-US" dirty="0" err="1"/>
              <a:t>calitate</a:t>
            </a:r>
            <a:r>
              <a:rPr lang="en-US" dirty="0"/>
              <a:t> pe Twitter/Reddit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instruirea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. </a:t>
            </a:r>
            <a:r>
              <a:rPr lang="en-US" dirty="0" err="1"/>
              <a:t>Fondatorul</a:t>
            </a:r>
            <a:r>
              <a:rPr lang="en-US" dirty="0"/>
              <a:t> David Holtz </a:t>
            </a:r>
            <a:r>
              <a:rPr lang="en-US" dirty="0" err="1"/>
              <a:t>spune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</a:t>
            </a:r>
            <a:r>
              <a:rPr lang="en-US" dirty="0" err="1"/>
              <a:t>artiștii</a:t>
            </a:r>
            <a:r>
              <a:rPr lang="en-US" dirty="0"/>
              <a:t> ca </a:t>
            </a:r>
            <a:r>
              <a:rPr lang="en-US" dirty="0" err="1"/>
              <a:t>clienți</a:t>
            </a:r>
            <a:r>
              <a:rPr lang="en-US" dirty="0"/>
              <a:t>, nu </a:t>
            </a:r>
            <a:r>
              <a:rPr lang="en-US" dirty="0" err="1"/>
              <a:t>concurenți</a:t>
            </a:r>
            <a:r>
              <a:rPr lang="en-US" dirty="0"/>
              <a:t>,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Midjourney</a:t>
            </a:r>
            <a:r>
              <a:rPr lang="en-US" dirty="0"/>
              <a:t>. Holtz a </a:t>
            </a:r>
            <a:r>
              <a:rPr lang="en-US" dirty="0" err="1"/>
              <a:t>declarat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The Register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artiștii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Midjourney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crea</a:t>
            </a:r>
            <a:r>
              <a:rPr lang="en-US" dirty="0"/>
              <a:t> rapid </a:t>
            </a:r>
            <a:r>
              <a:rPr lang="en-US" dirty="0" err="1"/>
              <a:t>prototipuri</a:t>
            </a:r>
            <a:r>
              <a:rPr lang="en-US" dirty="0"/>
              <a:t> de </a:t>
            </a:r>
            <a:r>
              <a:rPr lang="en-US" dirty="0" err="1"/>
              <a:t>concepte</a:t>
            </a:r>
            <a:r>
              <a:rPr lang="en-US" dirty="0"/>
              <a:t> </a:t>
            </a:r>
            <a:r>
              <a:rPr lang="en-US" dirty="0" err="1"/>
              <a:t>artistice</a:t>
            </a:r>
            <a:r>
              <a:rPr lang="en-US" dirty="0"/>
              <a:t> pe care </a:t>
            </a:r>
            <a:r>
              <a:rPr lang="en-US" dirty="0" err="1"/>
              <a:t>să</a:t>
            </a:r>
            <a:r>
              <a:rPr lang="en-US" dirty="0"/>
              <a:t> le </a:t>
            </a:r>
            <a:r>
              <a:rPr lang="en-US" dirty="0" err="1"/>
              <a:t>arate</a:t>
            </a:r>
            <a:r>
              <a:rPr lang="en-US" dirty="0"/>
              <a:t> </a:t>
            </a:r>
            <a:r>
              <a:rPr lang="en-US" dirty="0" err="1"/>
              <a:t>clienților</a:t>
            </a:r>
            <a:r>
              <a:rPr lang="en-US" dirty="0"/>
              <a:t> </a:t>
            </a:r>
            <a:r>
              <a:rPr lang="en-US" dirty="0" err="1"/>
              <a:t>înainte</a:t>
            </a:r>
            <a:r>
              <a:rPr lang="en-US" dirty="0"/>
              <a:t> de a </a:t>
            </a:r>
            <a:r>
              <a:rPr lang="en-US" dirty="0" err="1"/>
              <a:t>demara</a:t>
            </a:r>
            <a:r>
              <a:rPr lang="en-US" dirty="0"/>
              <a:t> </a:t>
            </a:r>
            <a:r>
              <a:rPr lang="en-US" dirty="0" err="1"/>
              <a:t>singuri</a:t>
            </a:r>
            <a:r>
              <a:rPr lang="en-US" dirty="0"/>
              <a:t> </a:t>
            </a:r>
            <a:r>
              <a:rPr lang="en-US" dirty="0" err="1"/>
              <a:t>drumul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644" name="Google Shape;1644;p48"/>
          <p:cNvPicPr preferRelativeResize="0">
            <a:picLocks noGrp="1"/>
          </p:cNvPicPr>
          <p:nvPr>
            <p:ph type="pic" idx="2"/>
          </p:nvPr>
        </p:nvPicPr>
        <p:blipFill>
          <a:blip r:embed="rId4"/>
          <a:srcRect l="1794" r="1794"/>
          <a:stretch/>
        </p:blipFill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</p:spPr>
      </p:pic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78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037384" y="1171640"/>
            <a:ext cx="4294800" cy="2261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Termenii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condițiile</a:t>
            </a:r>
            <a:r>
              <a:rPr lang="en-US" dirty="0"/>
              <a:t> </a:t>
            </a:r>
            <a:r>
              <a:rPr lang="en-US" dirty="0" err="1"/>
              <a:t>Midjourney</a:t>
            </a:r>
            <a:r>
              <a:rPr lang="en-US" dirty="0"/>
              <a:t> </a:t>
            </a:r>
            <a:r>
              <a:rPr lang="en-US" dirty="0" err="1"/>
              <a:t>includ</a:t>
            </a:r>
            <a:r>
              <a:rPr lang="en-US" dirty="0"/>
              <a:t> o </a:t>
            </a:r>
            <a:r>
              <a:rPr lang="en-US" dirty="0" err="1"/>
              <a:t>politică</a:t>
            </a:r>
            <a:r>
              <a:rPr lang="en-US" dirty="0"/>
              <a:t> de </a:t>
            </a:r>
            <a:r>
              <a:rPr lang="en-US" dirty="0" err="1"/>
              <a:t>eliminare</a:t>
            </a:r>
            <a:r>
              <a:rPr lang="en-US" dirty="0"/>
              <a:t> DMCA care le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artiștilor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solicite</a:t>
            </a:r>
            <a:r>
              <a:rPr lang="en-US" dirty="0"/>
              <a:t> </a:t>
            </a:r>
            <a:r>
              <a:rPr lang="en-US" dirty="0" err="1"/>
              <a:t>eliminarea</a:t>
            </a:r>
            <a:r>
              <a:rPr lang="en-US" dirty="0"/>
              <a:t> </a:t>
            </a:r>
            <a:r>
              <a:rPr lang="en-US" dirty="0" err="1"/>
              <a:t>lucrării</a:t>
            </a:r>
            <a:r>
              <a:rPr lang="en-US" dirty="0"/>
              <a:t> lor </a:t>
            </a:r>
            <a:r>
              <a:rPr lang="en-US" dirty="0" err="1"/>
              <a:t>dintr</a:t>
            </a:r>
            <a:r>
              <a:rPr lang="en-US" dirty="0"/>
              <a:t>-un set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consideră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încălcarea</a:t>
            </a:r>
            <a:r>
              <a:rPr lang="en-US" dirty="0"/>
              <a:t> </a:t>
            </a:r>
            <a:r>
              <a:rPr lang="en-US" dirty="0" err="1"/>
              <a:t>drepturilor</a:t>
            </a:r>
            <a:r>
              <a:rPr lang="en-US" dirty="0"/>
              <a:t> de </a:t>
            </a:r>
            <a:r>
              <a:rPr lang="en-US" dirty="0" err="1"/>
              <a:t>autor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evidentă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Programul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folosit</a:t>
            </a:r>
            <a:r>
              <a:rPr lang="en-US" dirty="0"/>
              <a:t> de </a:t>
            </a:r>
            <a:r>
              <a:rPr lang="en-US" dirty="0" err="1"/>
              <a:t>revista</a:t>
            </a:r>
            <a:r>
              <a:rPr lang="en-US" dirty="0"/>
              <a:t> </a:t>
            </a:r>
            <a:r>
              <a:rPr lang="en-US" dirty="0" err="1"/>
              <a:t>britanică</a:t>
            </a:r>
            <a:r>
              <a:rPr lang="en-US" dirty="0"/>
              <a:t> The Economist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crea</a:t>
            </a:r>
            <a:r>
              <a:rPr lang="en-US" dirty="0"/>
              <a:t> o </a:t>
            </a:r>
            <a:r>
              <a:rPr lang="en-US" dirty="0" err="1"/>
              <a:t>copertă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numărul</a:t>
            </a:r>
            <a:r>
              <a:rPr lang="en-US" dirty="0"/>
              <a:t> </a:t>
            </a:r>
            <a:r>
              <a:rPr lang="en-US" dirty="0" err="1"/>
              <a:t>său</a:t>
            </a:r>
            <a:r>
              <a:rPr lang="en-US" dirty="0"/>
              <a:t> din </a:t>
            </a:r>
            <a:r>
              <a:rPr lang="en-US" dirty="0" err="1"/>
              <a:t>iunie</a:t>
            </a:r>
            <a:r>
              <a:rPr lang="en-US" dirty="0"/>
              <a:t> 2022. </a:t>
            </a:r>
            <a:r>
              <a:rPr lang="en-US" dirty="0" err="1"/>
              <a:t>În</a:t>
            </a:r>
            <a:r>
              <a:rPr lang="en-US" dirty="0"/>
              <a:t> Italia, </a:t>
            </a:r>
            <a:r>
              <a:rPr lang="en-US" dirty="0" err="1"/>
              <a:t>ziarul</a:t>
            </a:r>
            <a:r>
              <a:rPr lang="en-US" dirty="0"/>
              <a:t> principal Corriere </a:t>
            </a:r>
            <a:r>
              <a:rPr lang="en-US" dirty="0" err="1"/>
              <a:t>della</a:t>
            </a:r>
            <a:r>
              <a:rPr lang="en-US" dirty="0"/>
              <a:t> Sera a </a:t>
            </a:r>
            <a:r>
              <a:rPr lang="en-US" dirty="0" err="1"/>
              <a:t>publicat</a:t>
            </a:r>
            <a:r>
              <a:rPr lang="en-US" dirty="0"/>
              <a:t> o </a:t>
            </a:r>
            <a:r>
              <a:rPr lang="en-US" dirty="0" err="1"/>
              <a:t>bandă</a:t>
            </a:r>
            <a:r>
              <a:rPr lang="en-US" dirty="0"/>
              <a:t> </a:t>
            </a:r>
            <a:r>
              <a:rPr lang="en-US" dirty="0" err="1"/>
              <a:t>desenată</a:t>
            </a:r>
            <a:r>
              <a:rPr lang="en-US" dirty="0"/>
              <a:t> </a:t>
            </a:r>
            <a:r>
              <a:rPr lang="en-US" dirty="0" err="1"/>
              <a:t>creată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Midjourney</a:t>
            </a:r>
            <a:r>
              <a:rPr lang="en-US" dirty="0"/>
              <a:t> de </a:t>
            </a:r>
            <a:r>
              <a:rPr lang="en-US" dirty="0" err="1"/>
              <a:t>scriitorul</a:t>
            </a:r>
            <a:r>
              <a:rPr lang="en-US" dirty="0"/>
              <a:t> </a:t>
            </a:r>
            <a:r>
              <a:rPr lang="en-US" dirty="0" err="1"/>
              <a:t>Vanni</a:t>
            </a:r>
            <a:r>
              <a:rPr lang="en-US" dirty="0"/>
              <a:t> </a:t>
            </a:r>
            <a:r>
              <a:rPr lang="en-US" dirty="0" err="1"/>
              <a:t>Santoni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august 2022.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511448" y="2050196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Imaginea</a:t>
            </a:r>
            <a:r>
              <a:rPr lang="en-US" sz="2000" dirty="0"/>
              <a:t> generate de </a:t>
            </a:r>
            <a:r>
              <a:rPr lang="en-US" sz="2000" dirty="0" err="1"/>
              <a:t>Midjourney</a:t>
            </a:r>
            <a:r>
              <a:rPr lang="en-US" sz="2000" dirty="0"/>
              <a:t>, </a:t>
            </a:r>
            <a:r>
              <a:rPr lang="en-US" sz="2000" dirty="0" err="1"/>
              <a:t>intitulată</a:t>
            </a:r>
            <a:r>
              <a:rPr lang="en-US" sz="2000" dirty="0"/>
              <a:t> Théâtre </a:t>
            </a:r>
            <a:r>
              <a:rPr lang="en-US" sz="2000" dirty="0" err="1"/>
              <a:t>D'opéra</a:t>
            </a:r>
            <a:r>
              <a:rPr lang="en-US" sz="2000" dirty="0"/>
              <a:t> Spatial, a </a:t>
            </a:r>
            <a:r>
              <a:rPr lang="en-US" sz="2000" dirty="0" err="1"/>
              <a:t>câștigat</a:t>
            </a:r>
            <a:r>
              <a:rPr lang="en-US" sz="2000" dirty="0"/>
              <a:t> </a:t>
            </a:r>
            <a:r>
              <a:rPr lang="en-US" sz="2000" dirty="0" err="1"/>
              <a:t>primul</a:t>
            </a:r>
            <a:r>
              <a:rPr lang="en-US" sz="2000" dirty="0"/>
              <a:t> loc la </a:t>
            </a:r>
            <a:r>
              <a:rPr lang="en-US" sz="2000" dirty="0" err="1"/>
              <a:t>concursul</a:t>
            </a:r>
            <a:r>
              <a:rPr lang="en-US" sz="2000" dirty="0"/>
              <a:t> de </a:t>
            </a:r>
            <a:r>
              <a:rPr lang="en-US" sz="2000" dirty="0" err="1"/>
              <a:t>artă</a:t>
            </a:r>
            <a:r>
              <a:rPr lang="en-US" sz="2000" dirty="0"/>
              <a:t> </a:t>
            </a:r>
            <a:r>
              <a:rPr lang="en-US" sz="2000" dirty="0" err="1"/>
              <a:t>digitală</a:t>
            </a:r>
            <a:r>
              <a:rPr lang="en-US" sz="2000" dirty="0"/>
              <a:t> Colorado State Fair din 2022. Jason Allen, care a </a:t>
            </a:r>
            <a:r>
              <a:rPr lang="en-US" sz="2000" dirty="0" err="1"/>
              <a:t>scris</a:t>
            </a:r>
            <a:r>
              <a:rPr lang="en-US" sz="2000" dirty="0"/>
              <a:t> </a:t>
            </a:r>
            <a:r>
              <a:rPr lang="en-US" sz="2000" dirty="0" err="1"/>
              <a:t>sfatul</a:t>
            </a:r>
            <a:r>
              <a:rPr lang="en-US" sz="2000" dirty="0"/>
              <a:t> care a </a:t>
            </a:r>
            <a:r>
              <a:rPr lang="en-US" sz="2000" dirty="0" err="1"/>
              <a:t>determinat</a:t>
            </a:r>
            <a:r>
              <a:rPr lang="en-US" sz="2000" dirty="0"/>
              <a:t> </a:t>
            </a:r>
            <a:r>
              <a:rPr lang="en-US" sz="2000" dirty="0" err="1"/>
              <a:t>Midjourney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creeze</a:t>
            </a:r>
            <a:r>
              <a:rPr lang="en-US" sz="2000" dirty="0"/>
              <a:t> </a:t>
            </a:r>
            <a:r>
              <a:rPr lang="en-US" sz="2000" dirty="0" err="1"/>
              <a:t>imaginea</a:t>
            </a:r>
            <a:r>
              <a:rPr lang="en-US" sz="2000" dirty="0"/>
              <a:t>, a </a:t>
            </a:r>
            <a:r>
              <a:rPr lang="en-US" sz="2000" dirty="0" err="1"/>
              <a:t>tipărit</a:t>
            </a:r>
            <a:r>
              <a:rPr lang="en-US" sz="2000" dirty="0"/>
              <a:t> </a:t>
            </a:r>
            <a:r>
              <a:rPr lang="en-US" sz="2000" dirty="0" err="1"/>
              <a:t>imaginea</a:t>
            </a:r>
            <a:r>
              <a:rPr lang="en-US" sz="2000" dirty="0"/>
              <a:t> pe </a:t>
            </a:r>
            <a:r>
              <a:rPr lang="en-US" sz="2000" dirty="0" err="1"/>
              <a:t>pânză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a </a:t>
            </a:r>
            <a:r>
              <a:rPr lang="en-US" sz="2000" dirty="0" err="1"/>
              <a:t>intrat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competiție</a:t>
            </a:r>
            <a:r>
              <a:rPr lang="en-US" sz="2000" dirty="0"/>
              <a:t> </a:t>
            </a:r>
            <a:r>
              <a:rPr lang="en-US" sz="2000" dirty="0" err="1"/>
              <a:t>folosind</a:t>
            </a:r>
            <a:r>
              <a:rPr lang="en-US" sz="2000" dirty="0"/>
              <a:t> </a:t>
            </a:r>
            <a:r>
              <a:rPr lang="en-US" sz="2000" dirty="0" err="1"/>
              <a:t>numele</a:t>
            </a:r>
            <a:r>
              <a:rPr lang="en-US" sz="2000" dirty="0"/>
              <a:t> Jason M. Allen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Midjourney</a:t>
            </a:r>
            <a:r>
              <a:rPr lang="en-US" sz="2000" dirty="0"/>
              <a:t>.</a:t>
            </a:r>
            <a:endParaRPr sz="2000" dirty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49"/>
          <p:cNvPicPr preferRelativeResize="0">
            <a:picLocks noGrp="1"/>
          </p:cNvPicPr>
          <p:nvPr>
            <p:ph type="pic" idx="2"/>
          </p:nvPr>
        </p:nvPicPr>
        <p:blipFill>
          <a:blip r:embed="rId4"/>
          <a:srcRect t="7770" b="7770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1661" name="Google Shape;1661;p49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Théâtre </a:t>
            </a:r>
            <a:r>
              <a:rPr lang="en-US" dirty="0" err="1">
                <a:solidFill>
                  <a:schemeClr val="dk1"/>
                </a:solidFill>
              </a:rPr>
              <a:t>D'opéra</a:t>
            </a:r>
            <a:r>
              <a:rPr lang="en-US" dirty="0">
                <a:solidFill>
                  <a:schemeClr val="dk1"/>
                </a:solidFill>
              </a:rPr>
              <a:t> Spatial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037384" y="1369584"/>
            <a:ext cx="4294800" cy="2261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septembrie</a:t>
            </a:r>
            <a:r>
              <a:rPr lang="en-US" dirty="0"/>
              <a:t> 2023, </a:t>
            </a:r>
            <a:r>
              <a:rPr lang="en-US" dirty="0" err="1"/>
              <a:t>comisia</a:t>
            </a:r>
            <a:r>
              <a:rPr lang="en-US" dirty="0"/>
              <a:t> de </a:t>
            </a:r>
            <a:r>
              <a:rPr lang="en-US" dirty="0" err="1"/>
              <a:t>examinare</a:t>
            </a:r>
            <a:r>
              <a:rPr lang="en-US" dirty="0"/>
              <a:t> a </a:t>
            </a:r>
            <a:r>
              <a:rPr lang="en-US" dirty="0" err="1"/>
              <a:t>Oficiului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Drepturi</a:t>
            </a:r>
            <a:r>
              <a:rPr lang="en-US" dirty="0"/>
              <a:t> de Autor din SUA a </a:t>
            </a:r>
            <a:r>
              <a:rPr lang="en-US" dirty="0" err="1"/>
              <a:t>constatat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Théâtre </a:t>
            </a:r>
            <a:r>
              <a:rPr lang="en-US" dirty="0" err="1"/>
              <a:t>D'Opéra</a:t>
            </a:r>
            <a:r>
              <a:rPr lang="en-US" dirty="0"/>
              <a:t> Spatial nu era </a:t>
            </a:r>
            <a:r>
              <a:rPr lang="en-US" dirty="0" err="1"/>
              <a:t>eligibil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protecția</a:t>
            </a:r>
            <a:r>
              <a:rPr lang="en-US" dirty="0"/>
              <a:t> </a:t>
            </a:r>
            <a:r>
              <a:rPr lang="en-US" dirty="0" err="1"/>
              <a:t>drepturilor</a:t>
            </a:r>
            <a:r>
              <a:rPr lang="en-US" dirty="0"/>
              <a:t> de </a:t>
            </a:r>
            <a:r>
              <a:rPr lang="en-US" dirty="0" err="1"/>
              <a:t>autor</a:t>
            </a:r>
            <a:r>
              <a:rPr lang="en-US" dirty="0"/>
              <a:t>,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regulile</a:t>
            </a:r>
            <a:r>
              <a:rPr lang="en-US" dirty="0"/>
              <a:t> „</a:t>
            </a:r>
            <a:r>
              <a:rPr lang="en-US" dirty="0" err="1"/>
              <a:t>exclud</a:t>
            </a:r>
            <a:r>
              <a:rPr lang="en-US" dirty="0"/>
              <a:t> </a:t>
            </a:r>
            <a:r>
              <a:rPr lang="en-US" dirty="0" err="1"/>
              <a:t>operele</a:t>
            </a:r>
            <a:r>
              <a:rPr lang="en-US" dirty="0"/>
              <a:t> create de non-</a:t>
            </a:r>
            <a:r>
              <a:rPr lang="en-US" dirty="0" err="1"/>
              <a:t>oameni</a:t>
            </a:r>
            <a:r>
              <a:rPr lang="en-US" dirty="0"/>
              <a:t>”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694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44;p48">
            <a:extLst>
              <a:ext uri="{FF2B5EF4-FFF2-40B4-BE49-F238E27FC236}">
                <a16:creationId xmlns:a16="http://schemas.microsoft.com/office/drawing/2014/main" id="{07C00BD7-9257-58A0-43D5-583AA8210EE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272" r="272"/>
          <a:stretch/>
        </p:blipFill>
        <p:spPr>
          <a:xfrm>
            <a:off x="0" y="905613"/>
            <a:ext cx="3627900" cy="3762900"/>
          </a:xfrm>
          <a:prstGeom prst="roundRect">
            <a:avLst>
              <a:gd name="adj" fmla="val 16667"/>
            </a:avLst>
          </a:prstGeom>
        </p:spPr>
      </p:pic>
      <p:pic>
        <p:nvPicPr>
          <p:cNvPr id="3" name="Google Shape;1654;p48">
            <a:extLst>
              <a:ext uri="{FF2B5EF4-FFF2-40B4-BE49-F238E27FC236}">
                <a16:creationId xmlns:a16="http://schemas.microsoft.com/office/drawing/2014/main" id="{B50B3BF5-F859-7ED4-688F-C409A111B9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3102779" y="610658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55;p48">
            <a:extLst>
              <a:ext uri="{FF2B5EF4-FFF2-40B4-BE49-F238E27FC236}">
                <a16:creationId xmlns:a16="http://schemas.microsoft.com/office/drawing/2014/main" id="{4A007269-9B36-D89D-F747-64E9CF6128D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-352190" y="4007938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671009" y="256615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decembrie</a:t>
            </a:r>
            <a:r>
              <a:rPr lang="en-US" sz="2000" dirty="0"/>
              <a:t> 2022, </a:t>
            </a:r>
            <a:r>
              <a:rPr lang="en-US" sz="2000" dirty="0" err="1"/>
              <a:t>Midjourney</a:t>
            </a:r>
            <a:r>
              <a:rPr lang="en-US" sz="2000" dirty="0"/>
              <a:t> a </a:t>
            </a:r>
            <a:r>
              <a:rPr lang="en-US" sz="2000" dirty="0" err="1"/>
              <a:t>fost</a:t>
            </a:r>
            <a:r>
              <a:rPr lang="en-US" sz="2000" dirty="0"/>
              <a:t> </a:t>
            </a:r>
            <a:r>
              <a:rPr lang="en-US" sz="2000" dirty="0" err="1"/>
              <a:t>folosit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imagini</a:t>
            </a:r>
            <a:r>
              <a:rPr lang="en-US" sz="2000" dirty="0"/>
              <a:t> </a:t>
            </a:r>
            <a:r>
              <a:rPr lang="en-US" sz="2000" dirty="0" err="1"/>
              <a:t>într</a:t>
            </a:r>
            <a:r>
              <a:rPr lang="en-US" sz="2000" dirty="0"/>
              <a:t>-o carte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copii</a:t>
            </a:r>
            <a:r>
              <a:rPr lang="en-US" sz="2000" dirty="0"/>
              <a:t> </a:t>
            </a:r>
            <a:r>
              <a:rPr lang="en-US" sz="2000" dirty="0" err="1"/>
              <a:t>creată</a:t>
            </a:r>
            <a:r>
              <a:rPr lang="en-US" sz="2000" dirty="0"/>
              <a:t> de </a:t>
            </a:r>
            <a:r>
              <a:rPr lang="en-US" sz="2000" dirty="0" err="1"/>
              <a:t>inteligența</a:t>
            </a:r>
            <a:r>
              <a:rPr lang="en-US" sz="2000" dirty="0"/>
              <a:t> </a:t>
            </a:r>
            <a:r>
              <a:rPr lang="en-US" sz="2000" dirty="0" err="1"/>
              <a:t>artificială</a:t>
            </a:r>
            <a:r>
              <a:rPr lang="en-US" sz="2000" dirty="0"/>
              <a:t>. </a:t>
            </a:r>
            <a:r>
              <a:rPr lang="en-US" sz="2000" dirty="0" err="1"/>
              <a:t>Cartea</a:t>
            </a:r>
            <a:r>
              <a:rPr lang="en-US" sz="2000" dirty="0"/>
              <a:t>, </a:t>
            </a:r>
            <a:r>
              <a:rPr lang="en-US" sz="2000" dirty="0" err="1"/>
              <a:t>numită</a:t>
            </a:r>
            <a:r>
              <a:rPr lang="en-US" sz="2000" dirty="0"/>
              <a:t> Alice </a:t>
            </a:r>
            <a:r>
              <a:rPr lang="en-US" sz="2000" dirty="0" err="1"/>
              <a:t>și</a:t>
            </a:r>
            <a:r>
              <a:rPr lang="en-US" sz="2000" dirty="0"/>
              <a:t> Sparkle, </a:t>
            </a:r>
            <a:r>
              <a:rPr lang="en-US" sz="2000" dirty="0" err="1"/>
              <a:t>prezintă</a:t>
            </a:r>
            <a:r>
              <a:rPr lang="en-US" sz="2000" dirty="0"/>
              <a:t> o </a:t>
            </a:r>
            <a:r>
              <a:rPr lang="en-US" sz="2000" dirty="0" err="1"/>
              <a:t>fată</a:t>
            </a:r>
            <a:r>
              <a:rPr lang="en-US" sz="2000" dirty="0"/>
              <a:t> </a:t>
            </a:r>
            <a:r>
              <a:rPr lang="en-US" sz="2000" dirty="0" err="1"/>
              <a:t>tânără</a:t>
            </a:r>
            <a:r>
              <a:rPr lang="en-US" sz="2000" dirty="0"/>
              <a:t> care </a:t>
            </a:r>
            <a:r>
              <a:rPr lang="en-US" sz="2000" dirty="0" err="1"/>
              <a:t>construiește</a:t>
            </a:r>
            <a:r>
              <a:rPr lang="en-US" sz="2000" dirty="0"/>
              <a:t> un robot care </a:t>
            </a:r>
            <a:r>
              <a:rPr lang="en-US" sz="2000" dirty="0" err="1"/>
              <a:t>devine</a:t>
            </a:r>
            <a:r>
              <a:rPr lang="en-US" sz="2000" dirty="0"/>
              <a:t> </a:t>
            </a:r>
            <a:r>
              <a:rPr lang="en-US" sz="2000" dirty="0" err="1"/>
              <a:t>conștient</a:t>
            </a:r>
            <a:r>
              <a:rPr lang="en-US" sz="2000" dirty="0"/>
              <a:t> de sine. Un artist a </a:t>
            </a:r>
            <a:r>
              <a:rPr lang="en-US" sz="2000" dirty="0" err="1"/>
              <a:t>scris</a:t>
            </a:r>
            <a:r>
              <a:rPr lang="en-US" sz="2000" dirty="0"/>
              <a:t> </a:t>
            </a:r>
            <a:r>
              <a:rPr lang="en-US" sz="2000" dirty="0" err="1"/>
              <a:t>că</a:t>
            </a:r>
            <a:r>
              <a:rPr lang="en-US" sz="2000" dirty="0"/>
              <a:t> "</a:t>
            </a:r>
            <a:r>
              <a:rPr lang="en-US" sz="2000" dirty="0" err="1"/>
              <a:t>principala</a:t>
            </a:r>
            <a:r>
              <a:rPr lang="en-US" sz="2000" dirty="0"/>
              <a:t> </a:t>
            </a:r>
            <a:r>
              <a:rPr lang="en-US" sz="2000" dirty="0" err="1"/>
              <a:t>problemă</a:t>
            </a:r>
            <a:r>
              <a:rPr lang="en-US" sz="2000" dirty="0"/>
              <a:t>...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că</a:t>
            </a:r>
            <a:r>
              <a:rPr lang="en-US" sz="2000" dirty="0"/>
              <a:t> </a:t>
            </a:r>
            <a:r>
              <a:rPr lang="en-US" sz="2000" dirty="0" err="1"/>
              <a:t>Midjourney</a:t>
            </a:r>
            <a:r>
              <a:rPr lang="en-US" sz="2000" dirty="0"/>
              <a:t> a </a:t>
            </a:r>
            <a:r>
              <a:rPr lang="en-US" sz="2000" dirty="0" err="1"/>
              <a:t>fost</a:t>
            </a:r>
            <a:r>
              <a:rPr lang="en-US" sz="2000" dirty="0"/>
              <a:t> </a:t>
            </a:r>
            <a:r>
              <a:rPr lang="en-US" sz="2000" dirty="0" err="1"/>
              <a:t>antrenat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fie artist, pe </a:t>
            </a:r>
            <a:r>
              <a:rPr lang="en-US" sz="2000" dirty="0" err="1"/>
              <a:t>baza</a:t>
            </a:r>
            <a:r>
              <a:rPr lang="en-US" sz="2000" dirty="0"/>
              <a:t> </a:t>
            </a:r>
            <a:r>
              <a:rPr lang="en-US" sz="2000" dirty="0" err="1"/>
              <a:t>creațiilor</a:t>
            </a:r>
            <a:r>
              <a:rPr lang="en-US" sz="2000" dirty="0"/>
              <a:t> </a:t>
            </a:r>
            <a:r>
              <a:rPr lang="en-US" sz="2000" dirty="0" err="1"/>
              <a:t>noastre</a:t>
            </a:r>
            <a:r>
              <a:rPr lang="en-US" sz="2000" dirty="0"/>
              <a:t>, </a:t>
            </a:r>
            <a:r>
              <a:rPr lang="en-US" sz="2000" dirty="0" err="1"/>
              <a:t>diferitele</a:t>
            </a:r>
            <a:r>
              <a:rPr lang="en-US" sz="2000" dirty="0"/>
              <a:t> </a:t>
            </a:r>
            <a:r>
              <a:rPr lang="en-US" sz="2000" dirty="0" err="1"/>
              <a:t>noastre</a:t>
            </a:r>
            <a:r>
              <a:rPr lang="en-US" sz="2000" dirty="0"/>
              <a:t> </a:t>
            </a:r>
            <a:r>
              <a:rPr lang="en-US" sz="2000" dirty="0" err="1"/>
              <a:t>stiluri</a:t>
            </a:r>
            <a:r>
              <a:rPr lang="en-US" sz="2000" dirty="0"/>
              <a:t> pe care le-am </a:t>
            </a:r>
            <a:r>
              <a:rPr lang="en-US" sz="2000" dirty="0" err="1"/>
              <a:t>creat</a:t>
            </a:r>
            <a:r>
              <a:rPr lang="en-US" sz="2000" dirty="0"/>
              <a:t> ".</a:t>
            </a:r>
            <a:endParaRPr sz="2000" dirty="0"/>
          </a:p>
        </p:txBody>
      </p:sp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673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48"/>
          <p:cNvSpPr txBox="1">
            <a:spLocks noGrp="1"/>
          </p:cNvSpPr>
          <p:nvPr>
            <p:ph type="subTitle" idx="1"/>
          </p:nvPr>
        </p:nvSpPr>
        <p:spPr>
          <a:xfrm>
            <a:off x="775188" y="1112175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În</a:t>
            </a:r>
            <a:r>
              <a:rPr lang="en-US" dirty="0"/>
              <a:t> 2023, </a:t>
            </a:r>
            <a:r>
              <a:rPr lang="en-US" dirty="0" err="1"/>
              <a:t>realismul</a:t>
            </a:r>
            <a:r>
              <a:rPr lang="en-US" dirty="0"/>
              <a:t> </a:t>
            </a:r>
            <a:r>
              <a:rPr lang="en-US" dirty="0" err="1"/>
              <a:t>generatoarelor</a:t>
            </a:r>
            <a:r>
              <a:rPr lang="en-US" dirty="0"/>
              <a:t> de text </a:t>
            </a:r>
            <a:r>
              <a:rPr lang="en-US" dirty="0" err="1"/>
              <a:t>în</a:t>
            </a:r>
            <a:r>
              <a:rPr lang="en-US" dirty="0"/>
              <a:t> imagine </a:t>
            </a:r>
            <a:r>
              <a:rPr lang="en-US" dirty="0" err="1"/>
              <a:t>bazate</a:t>
            </a:r>
            <a:r>
              <a:rPr lang="en-US" dirty="0"/>
              <a:t> pe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Midjourney</a:t>
            </a:r>
            <a:r>
              <a:rPr lang="en-US" dirty="0"/>
              <a:t>, a </a:t>
            </a:r>
            <a:r>
              <a:rPr lang="en-US" dirty="0" err="1"/>
              <a:t>atins</a:t>
            </a:r>
            <a:r>
              <a:rPr lang="en-US" dirty="0"/>
              <a:t> un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atât</a:t>
            </a:r>
            <a:r>
              <a:rPr lang="en-US" dirty="0"/>
              <a:t> de </a:t>
            </a:r>
            <a:r>
              <a:rPr lang="en-US" dirty="0" err="1"/>
              <a:t>ridicat</a:t>
            </a:r>
            <a:r>
              <a:rPr lang="en-US" dirty="0"/>
              <a:t> </a:t>
            </a:r>
            <a:r>
              <a:rPr lang="en-US" dirty="0" err="1"/>
              <a:t>încât</a:t>
            </a:r>
            <a:r>
              <a:rPr lang="en-US" dirty="0"/>
              <a:t> a </a:t>
            </a:r>
            <a:r>
              <a:rPr lang="en-US" dirty="0" err="1"/>
              <a:t>condus</a:t>
            </a:r>
            <a:r>
              <a:rPr lang="en-US" dirty="0"/>
              <a:t> la un </a:t>
            </a: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semnificativ</a:t>
            </a:r>
            <a:r>
              <a:rPr lang="en-US" dirty="0"/>
              <a:t> de </a:t>
            </a:r>
            <a:r>
              <a:rPr lang="en-US" dirty="0" err="1"/>
              <a:t>fotografii</a:t>
            </a:r>
            <a:r>
              <a:rPr lang="en-US" dirty="0"/>
              <a:t> </a:t>
            </a:r>
            <a:r>
              <a:rPr lang="en-US" dirty="0" err="1"/>
              <a:t>virale</a:t>
            </a:r>
            <a:r>
              <a:rPr lang="en-US" dirty="0"/>
              <a:t> generate de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. </a:t>
            </a:r>
            <a:r>
              <a:rPr lang="en-US" dirty="0" err="1"/>
              <a:t>Fotografia</a:t>
            </a:r>
            <a:r>
              <a:rPr lang="en-US" dirty="0"/>
              <a:t> </a:t>
            </a:r>
            <a:r>
              <a:rPr lang="en-US" dirty="0" err="1"/>
              <a:t>Papei</a:t>
            </a:r>
            <a:r>
              <a:rPr lang="en-US" dirty="0"/>
              <a:t> </a:t>
            </a:r>
            <a:r>
              <a:rPr lang="en-US" dirty="0" err="1"/>
              <a:t>Francisc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jachetă</a:t>
            </a:r>
            <a:r>
              <a:rPr lang="en-US" dirty="0"/>
              <a:t> </a:t>
            </a:r>
            <a:r>
              <a:rPr lang="en-US" dirty="0" err="1"/>
              <a:t>albă</a:t>
            </a:r>
            <a:r>
              <a:rPr lang="en-US" dirty="0"/>
              <a:t> de </a:t>
            </a:r>
            <a:r>
              <a:rPr lang="en-US" dirty="0" err="1"/>
              <a:t>puf</a:t>
            </a:r>
            <a:r>
              <a:rPr lang="en-US" dirty="0"/>
              <a:t>, </a:t>
            </a:r>
            <a:r>
              <a:rPr lang="en-US" dirty="0" err="1"/>
              <a:t>arestarea</a:t>
            </a:r>
            <a:r>
              <a:rPr lang="en-US" dirty="0"/>
              <a:t> </a:t>
            </a:r>
            <a:r>
              <a:rPr lang="en-US" dirty="0" err="1"/>
              <a:t>fictivă</a:t>
            </a:r>
            <a:r>
              <a:rPr lang="en-US" dirty="0"/>
              <a:t> a </a:t>
            </a:r>
            <a:r>
              <a:rPr lang="en-US" dirty="0" err="1"/>
              <a:t>lui</a:t>
            </a:r>
            <a:r>
              <a:rPr lang="en-US" dirty="0"/>
              <a:t> Donald Trump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atacul</a:t>
            </a:r>
            <a:r>
              <a:rPr lang="en-US" dirty="0"/>
              <a:t> </a:t>
            </a:r>
            <a:r>
              <a:rPr lang="en-US" dirty="0" err="1"/>
              <a:t>înșelat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Pentagonului</a:t>
            </a:r>
            <a:r>
              <a:rPr lang="en-US" dirty="0"/>
              <a:t> au </a:t>
            </a:r>
            <a:r>
              <a:rPr lang="en-US" dirty="0" err="1"/>
              <a:t>atras</a:t>
            </a:r>
            <a:r>
              <a:rPr lang="en-US" dirty="0"/>
              <a:t> </a:t>
            </a:r>
            <a:r>
              <a:rPr lang="en-US" dirty="0" err="1"/>
              <a:t>atenția</a:t>
            </a:r>
            <a:r>
              <a:rPr lang="en-US" dirty="0"/>
              <a:t> pe </a:t>
            </a:r>
            <a:r>
              <a:rPr lang="en-US" dirty="0" err="1"/>
              <a:t>scară</a:t>
            </a:r>
            <a:r>
              <a:rPr lang="en-US" dirty="0"/>
              <a:t> </a:t>
            </a:r>
            <a:r>
              <a:rPr lang="en-US" dirty="0" err="1"/>
              <a:t>largă</a:t>
            </a:r>
            <a:r>
              <a:rPr lang="en-US" dirty="0"/>
              <a:t>. Un </a:t>
            </a:r>
            <a:r>
              <a:rPr lang="en-US" dirty="0" err="1"/>
              <a:t>studiu</a:t>
            </a:r>
            <a:r>
              <a:rPr lang="en-US" dirty="0"/>
              <a:t> </a:t>
            </a:r>
            <a:r>
              <a:rPr lang="en-US" dirty="0" err="1"/>
              <a:t>realizat</a:t>
            </a:r>
            <a:r>
              <a:rPr lang="en-US" dirty="0"/>
              <a:t> de </a:t>
            </a:r>
            <a:r>
              <a:rPr lang="en-US" dirty="0" err="1"/>
              <a:t>cercetătorii</a:t>
            </a:r>
            <a:r>
              <a:rPr lang="en-US" dirty="0"/>
              <a:t> de la </a:t>
            </a:r>
            <a:r>
              <a:rPr lang="en-US" dirty="0" err="1"/>
              <a:t>grupul</a:t>
            </a:r>
            <a:r>
              <a:rPr lang="en-US" dirty="0"/>
              <a:t>  Center for Countering Digital Hate a </a:t>
            </a:r>
            <a:r>
              <a:rPr lang="en-US" dirty="0" err="1"/>
              <a:t>constatat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instrumentul</a:t>
            </a:r>
            <a:r>
              <a:rPr lang="en-US" dirty="0"/>
              <a:t> a </a:t>
            </a:r>
            <a:r>
              <a:rPr lang="en-US" dirty="0" err="1"/>
              <a:t>generat</a:t>
            </a:r>
            <a:r>
              <a:rPr lang="en-US" dirty="0"/>
              <a:t> cu </a:t>
            </a:r>
            <a:r>
              <a:rPr lang="en-US" dirty="0" err="1"/>
              <a:t>ușurință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rasiste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conspirative.</a:t>
            </a:r>
            <a:endParaRPr dirty="0"/>
          </a:p>
        </p:txBody>
      </p:sp>
      <p:pic>
        <p:nvPicPr>
          <p:cNvPr id="1644" name="Google Shape;1644;p48"/>
          <p:cNvPicPr preferRelativeResize="0">
            <a:picLocks noGrp="1"/>
          </p:cNvPicPr>
          <p:nvPr>
            <p:ph type="pic" idx="2"/>
          </p:nvPr>
        </p:nvPicPr>
        <p:blipFill>
          <a:blip r:embed="rId4"/>
          <a:srcRect t="7633" b="7633"/>
          <a:stretch/>
        </p:blipFill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</p:spPr>
      </p:pic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971</Words>
  <Application>Microsoft Macintosh PowerPoint</Application>
  <PresentationFormat>Экран (16:9)</PresentationFormat>
  <Paragraphs>46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Nunito Light</vt:lpstr>
      <vt:lpstr>Anaheim</vt:lpstr>
      <vt:lpstr>Arial</vt:lpstr>
      <vt:lpstr>Montserrat Black</vt:lpstr>
      <vt:lpstr>Bebas Neue</vt:lpstr>
      <vt:lpstr>Montserrat</vt:lpstr>
      <vt:lpstr>Artificial Intelligence (AI) Technology Consulting by Slidesgo</vt:lpstr>
      <vt:lpstr>ARTIFICIAL INTELLIGENCE MIDJOURNEY</vt:lpstr>
      <vt:lpstr>CURPINS</vt:lpstr>
      <vt:lpstr>Презентация PowerPoint</vt:lpstr>
      <vt:lpstr>Презентация PowerPoint</vt:lpstr>
      <vt:lpstr>Презентация PowerPoint</vt:lpstr>
      <vt:lpstr>Théâtre D'opéra Spatial</vt:lpstr>
      <vt:lpstr>Презентация PowerPoint</vt:lpstr>
      <vt:lpstr>Презентация PowerPoint</vt:lpstr>
      <vt:lpstr>Презентация PowerPoint</vt:lpstr>
      <vt:lpstr>Презентация PowerPoint</vt:lpstr>
      <vt:lpstr>Instanta de judecata</vt:lpstr>
      <vt:lpstr>Instanta de judecata</vt:lpstr>
      <vt:lpstr>Instanta de judecata</vt:lpstr>
      <vt:lpstr>Materiale utilizate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MIDJOURNEY</dc:title>
  <cp:lastModifiedBy>Catalin Calancea</cp:lastModifiedBy>
  <cp:revision>3</cp:revision>
  <dcterms:modified xsi:type="dcterms:W3CDTF">2023-11-25T07:22:52Z</dcterms:modified>
</cp:coreProperties>
</file>